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Old Standard TT"/>
      <p:regular r:id="rId35"/>
      <p:bold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ldStandardT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ldStandardTT-italic.fntdata"/><Relationship Id="rId14" Type="http://schemas.openxmlformats.org/officeDocument/2006/relationships/slide" Target="slides/slide9.xml"/><Relationship Id="rId36" Type="http://schemas.openxmlformats.org/officeDocument/2006/relationships/font" Target="fonts/OldStandardT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919997fe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919997fe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6919997fe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6919997fe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6919997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6919997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919997f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919997f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6919997fe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6919997fe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919997fe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919997fe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6ca97a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96ca97a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96ca97a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96ca97a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6919997fe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6919997fe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6919997fe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6919997fe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6919997f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6919997f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96ca97ac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96ca97ac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6919997fe_0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6919997fe_0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919997f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919997f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919997f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6919997f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96ca97ac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96ca97ac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96ca97ac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96ca97ac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96ca97ac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96ca97ac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96ca97ac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96ca97ac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96ca97ac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96ca97ac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6919997fe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6919997fe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6919997fe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6919997fe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6919997fe_0_2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6919997fe_0_2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919997fe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919997fe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6919997fe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6919997fe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6919997fe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6919997fe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919997fe_0_2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919997fe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919997fe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919997fe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Haze Removal using Dark Channel Prior</a:t>
            </a:r>
            <a:endParaRPr sz="3500"/>
          </a:p>
        </p:txBody>
      </p:sp>
      <p:sp>
        <p:nvSpPr>
          <p:cNvPr id="60" name="Google Shape;60;p13"/>
          <p:cNvSpPr txBox="1"/>
          <p:nvPr>
            <p:ph idx="1" type="subTitle"/>
          </p:nvPr>
        </p:nvSpPr>
        <p:spPr>
          <a:xfrm>
            <a:off x="4772500" y="3840650"/>
            <a:ext cx="38589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Karandeep Singh Juneja</a:t>
            </a:r>
            <a:endParaRPr/>
          </a:p>
          <a:p>
            <a:pPr indent="0" lvl="0" marL="0" rtl="0" algn="l">
              <a:spcBef>
                <a:spcPts val="0"/>
              </a:spcBef>
              <a:spcAft>
                <a:spcPts val="0"/>
              </a:spcAft>
              <a:buNone/>
            </a:pPr>
            <a:r>
              <a:rPr lang="en"/>
              <a:t>Prathyakshun Rajashankar</a:t>
            </a:r>
            <a:endParaRPr/>
          </a:p>
        </p:txBody>
      </p:sp>
      <p:sp>
        <p:nvSpPr>
          <p:cNvPr id="61" name="Google Shape;61;p13"/>
          <p:cNvSpPr txBox="1"/>
          <p:nvPr>
            <p:ph type="ctrTitle"/>
          </p:nvPr>
        </p:nvSpPr>
        <p:spPr>
          <a:xfrm>
            <a:off x="641525" y="205875"/>
            <a:ext cx="81186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Digital Image Processing - Project</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Guided Filter</a:t>
            </a:r>
            <a:endParaRPr/>
          </a:p>
        </p:txBody>
      </p:sp>
      <p:sp>
        <p:nvSpPr>
          <p:cNvPr id="131" name="Google Shape;131;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There are some block effects since the transmission is not always constant in a pat</a:t>
            </a:r>
            <a:r>
              <a:rPr lang="en"/>
              <a:t>ch. W</a:t>
            </a:r>
            <a:r>
              <a:rPr lang="en"/>
              <a:t>e r</a:t>
            </a:r>
            <a:r>
              <a:rPr lang="en"/>
              <a:t>efi</a:t>
            </a:r>
            <a:r>
              <a:rPr lang="en"/>
              <a:t>ne the </a:t>
            </a:r>
            <a:r>
              <a:rPr lang="en"/>
              <a:t>transmission</a:t>
            </a:r>
            <a:r>
              <a:rPr lang="en"/>
              <a:t> map using guided filter. </a:t>
            </a:r>
            <a:r>
              <a:rPr lang="en"/>
              <a:t>Guided filter is a type of edge-preserving smoothing operator, which filters the input image (Estimated transmission map) under the guidance of another image(Original image). </a:t>
            </a:r>
            <a:endParaRPr/>
          </a:p>
          <a:p>
            <a:pPr indent="0" lvl="0" marL="0" marR="0" rtl="0" algn="l">
              <a:lnSpc>
                <a:spcPct val="115000"/>
              </a:lnSpc>
              <a:spcBef>
                <a:spcPts val="1600"/>
              </a:spcBef>
              <a:spcAft>
                <a:spcPts val="0"/>
              </a:spcAft>
              <a:buNone/>
            </a:pPr>
            <a:r>
              <a:rPr lang="en"/>
              <a:t>The filtered output q, as a function of the input image p and guidance image I is calculated as:</a:t>
            </a:r>
            <a:endParaRPr/>
          </a:p>
          <a:p>
            <a:pPr indent="0" lvl="0" marL="0" marR="0" rtl="0" algn="l">
              <a:lnSpc>
                <a:spcPct val="115000"/>
              </a:lnSpc>
              <a:spcBef>
                <a:spcPts val="1600"/>
              </a:spcBef>
              <a:spcAft>
                <a:spcPts val="1600"/>
              </a:spcAft>
              <a:buNone/>
            </a:pPr>
            <a:r>
              <a:t/>
            </a:r>
            <a:endParaRPr/>
          </a:p>
        </p:txBody>
      </p:sp>
      <p:grpSp>
        <p:nvGrpSpPr>
          <p:cNvPr id="132" name="Google Shape;132;p22"/>
          <p:cNvGrpSpPr/>
          <p:nvPr/>
        </p:nvGrpSpPr>
        <p:grpSpPr>
          <a:xfrm>
            <a:off x="2122913" y="3068775"/>
            <a:ext cx="4733925" cy="1962150"/>
            <a:chOff x="2122913" y="3068775"/>
            <a:chExt cx="4733925" cy="1962150"/>
          </a:xfrm>
        </p:grpSpPr>
        <p:pic>
          <p:nvPicPr>
            <p:cNvPr id="133" name="Google Shape;133;p22"/>
            <p:cNvPicPr preferRelativeResize="0"/>
            <p:nvPr/>
          </p:nvPicPr>
          <p:blipFill>
            <a:blip r:embed="rId3">
              <a:alphaModFix/>
            </a:blip>
            <a:stretch>
              <a:fillRect/>
            </a:stretch>
          </p:blipFill>
          <p:spPr>
            <a:xfrm>
              <a:off x="2122913" y="3068775"/>
              <a:ext cx="4733925" cy="1962150"/>
            </a:xfrm>
            <a:prstGeom prst="rect">
              <a:avLst/>
            </a:prstGeom>
            <a:noFill/>
            <a:ln>
              <a:noFill/>
            </a:ln>
          </p:spPr>
        </p:pic>
        <p:pic>
          <p:nvPicPr>
            <p:cNvPr id="134" name="Google Shape;134;p22"/>
            <p:cNvPicPr preferRelativeResize="0"/>
            <p:nvPr/>
          </p:nvPicPr>
          <p:blipFill rotWithShape="1">
            <a:blip r:embed="rId3">
              <a:alphaModFix/>
            </a:blip>
            <a:srcRect b="0" l="0" r="95171" t="88299"/>
            <a:stretch/>
          </p:blipFill>
          <p:spPr>
            <a:xfrm>
              <a:off x="6414113" y="3296500"/>
              <a:ext cx="228600" cy="229575"/>
            </a:xfrm>
            <a:prstGeom prst="rect">
              <a:avLst/>
            </a:prstGeom>
            <a:noFill/>
            <a:ln>
              <a:noFill/>
            </a:ln>
          </p:spPr>
        </p:pic>
        <p:pic>
          <p:nvPicPr>
            <p:cNvPr id="135" name="Google Shape;135;p22"/>
            <p:cNvPicPr preferRelativeResize="0"/>
            <p:nvPr/>
          </p:nvPicPr>
          <p:blipFill rotWithShape="1">
            <a:blip r:embed="rId3">
              <a:alphaModFix/>
            </a:blip>
            <a:srcRect b="0" l="0" r="95171" t="88299"/>
            <a:stretch/>
          </p:blipFill>
          <p:spPr>
            <a:xfrm>
              <a:off x="6414113" y="4523875"/>
              <a:ext cx="228600" cy="22957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3">
            <a:alphaModFix/>
          </a:blip>
          <a:srcRect b="0" l="0" r="0" t="0"/>
          <a:stretch/>
        </p:blipFill>
        <p:spPr>
          <a:xfrm>
            <a:off x="165875" y="1040938"/>
            <a:ext cx="4376325" cy="3282249"/>
          </a:xfrm>
          <a:prstGeom prst="rect">
            <a:avLst/>
          </a:prstGeom>
          <a:noFill/>
          <a:ln>
            <a:noFill/>
          </a:ln>
        </p:spPr>
      </p:pic>
      <p:pic>
        <p:nvPicPr>
          <p:cNvPr id="141" name="Google Shape;141;p23"/>
          <p:cNvPicPr preferRelativeResize="0"/>
          <p:nvPr/>
        </p:nvPicPr>
        <p:blipFill rotWithShape="1">
          <a:blip r:embed="rId4">
            <a:alphaModFix/>
          </a:blip>
          <a:srcRect b="0" l="0" r="0" t="0"/>
          <a:stretch/>
        </p:blipFill>
        <p:spPr>
          <a:xfrm>
            <a:off x="4644591" y="1023650"/>
            <a:ext cx="4422408" cy="3316825"/>
          </a:xfrm>
          <a:prstGeom prst="rect">
            <a:avLst/>
          </a:prstGeom>
          <a:noFill/>
          <a:ln>
            <a:noFill/>
          </a:ln>
        </p:spPr>
      </p:pic>
      <p:sp>
        <p:nvSpPr>
          <p:cNvPr id="142" name="Google Shape;142;p23"/>
          <p:cNvSpPr txBox="1"/>
          <p:nvPr>
            <p:ph idx="1" type="body"/>
          </p:nvPr>
        </p:nvSpPr>
        <p:spPr>
          <a:xfrm>
            <a:off x="555531" y="333025"/>
            <a:ext cx="2858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Transmission Map before</a:t>
            </a:r>
            <a:endParaRPr/>
          </a:p>
        </p:txBody>
      </p:sp>
      <p:sp>
        <p:nvSpPr>
          <p:cNvPr id="143" name="Google Shape;143;p23"/>
          <p:cNvSpPr txBox="1"/>
          <p:nvPr>
            <p:ph idx="1" type="body"/>
          </p:nvPr>
        </p:nvSpPr>
        <p:spPr>
          <a:xfrm>
            <a:off x="4879575" y="333025"/>
            <a:ext cx="41262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Transmission Map after guided filter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 Map</a:t>
            </a:r>
            <a:endParaRPr/>
          </a:p>
        </p:txBody>
      </p:sp>
      <p:sp>
        <p:nvSpPr>
          <p:cNvPr id="149" name="Google Shape;149;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Using the transmission map, a depth map can also be constructed for the scene. </a:t>
            </a:r>
            <a:r>
              <a:rPr lang="en"/>
              <a:t>When the atmosphere is homogenous, the transmission t can be expressed as:</a:t>
            </a:r>
            <a:endParaRPr/>
          </a:p>
          <a:p>
            <a:pPr indent="0" lvl="0" marL="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Clr>
                <a:srgbClr val="000000"/>
              </a:buClr>
              <a:buSzPts val="1100"/>
              <a:buFont typeface="Arial"/>
              <a:buNone/>
            </a:pPr>
            <a:r>
              <a:rPr lang="en"/>
              <a:t>where β is the scattering coefficient of the atmosphere. This equation indicates that the scene radiance i</a:t>
            </a:r>
            <a:r>
              <a:rPr lang="en"/>
              <a:t>s </a:t>
            </a:r>
            <a:r>
              <a:rPr lang="en"/>
              <a:t>attenuated exponentially with the scene depth d</a:t>
            </a:r>
            <a:endParaRPr sz="1400">
              <a:latin typeface="Arial"/>
              <a:ea typeface="Arial"/>
              <a:cs typeface="Arial"/>
              <a:sym typeface="Arial"/>
            </a:endParaRPr>
          </a:p>
          <a:p>
            <a:pPr indent="0" lvl="0" marL="0" marR="0" rtl="0" algn="l">
              <a:lnSpc>
                <a:spcPct val="115000"/>
              </a:lnSpc>
              <a:spcBef>
                <a:spcPts val="1600"/>
              </a:spcBef>
              <a:spcAft>
                <a:spcPts val="1600"/>
              </a:spcAft>
              <a:buNone/>
            </a:pPr>
            <a:r>
              <a:t/>
            </a:r>
            <a:endParaRPr/>
          </a:p>
        </p:txBody>
      </p:sp>
      <p:pic>
        <p:nvPicPr>
          <p:cNvPr id="150" name="Google Shape;150;p24"/>
          <p:cNvPicPr preferRelativeResize="0"/>
          <p:nvPr/>
        </p:nvPicPr>
        <p:blipFill>
          <a:blip r:embed="rId3">
            <a:alphaModFix/>
          </a:blip>
          <a:stretch>
            <a:fillRect/>
          </a:stretch>
        </p:blipFill>
        <p:spPr>
          <a:xfrm>
            <a:off x="3382192" y="1936675"/>
            <a:ext cx="1437150" cy="43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555531" y="333025"/>
            <a:ext cx="2858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Transmission Map</a:t>
            </a:r>
            <a:endParaRPr/>
          </a:p>
        </p:txBody>
      </p:sp>
      <p:sp>
        <p:nvSpPr>
          <p:cNvPr id="156" name="Google Shape;156;p25"/>
          <p:cNvSpPr txBox="1"/>
          <p:nvPr>
            <p:ph idx="1" type="body"/>
          </p:nvPr>
        </p:nvSpPr>
        <p:spPr>
          <a:xfrm>
            <a:off x="5537881" y="408025"/>
            <a:ext cx="2858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 Map</a:t>
            </a:r>
            <a:endParaRPr/>
          </a:p>
          <a:p>
            <a:pPr indent="0" lvl="0" marL="0" rtl="0" algn="l">
              <a:spcBef>
                <a:spcPts val="1600"/>
              </a:spcBef>
              <a:spcAft>
                <a:spcPts val="1600"/>
              </a:spcAft>
              <a:buNone/>
            </a:pPr>
            <a:r>
              <a:t/>
            </a:r>
            <a:endParaRPr/>
          </a:p>
        </p:txBody>
      </p:sp>
      <p:pic>
        <p:nvPicPr>
          <p:cNvPr id="157" name="Google Shape;157;p25"/>
          <p:cNvPicPr preferRelativeResize="0"/>
          <p:nvPr/>
        </p:nvPicPr>
        <p:blipFill rotWithShape="1">
          <a:blip r:embed="rId3">
            <a:alphaModFix/>
          </a:blip>
          <a:srcRect b="0" l="0" r="0" t="0"/>
          <a:stretch/>
        </p:blipFill>
        <p:spPr>
          <a:xfrm>
            <a:off x="352150" y="1206088"/>
            <a:ext cx="3641725" cy="2731324"/>
          </a:xfrm>
          <a:prstGeom prst="rect">
            <a:avLst/>
          </a:prstGeom>
          <a:noFill/>
          <a:ln>
            <a:noFill/>
          </a:ln>
        </p:spPr>
      </p:pic>
      <p:pic>
        <p:nvPicPr>
          <p:cNvPr id="158" name="Google Shape;158;p25"/>
          <p:cNvPicPr preferRelativeResize="0"/>
          <p:nvPr/>
        </p:nvPicPr>
        <p:blipFill rotWithShape="1">
          <a:blip r:embed="rId4">
            <a:alphaModFix/>
          </a:blip>
          <a:srcRect b="0" l="89" r="89" t="0"/>
          <a:stretch/>
        </p:blipFill>
        <p:spPr>
          <a:xfrm>
            <a:off x="4533850" y="849825"/>
            <a:ext cx="4236626" cy="4118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Recovering the Scene Radiance</a:t>
            </a:r>
            <a:endParaRPr/>
          </a:p>
        </p:txBody>
      </p:sp>
      <p:sp>
        <p:nvSpPr>
          <p:cNvPr id="164" name="Google Shape;164;p26"/>
          <p:cNvSpPr txBox="1"/>
          <p:nvPr>
            <p:ph idx="1" type="body"/>
          </p:nvPr>
        </p:nvSpPr>
        <p:spPr>
          <a:xfrm>
            <a:off x="311700" y="1171600"/>
            <a:ext cx="8520600" cy="211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use the haze equation model to recover the image scene. Since J(x)t(x) can be very close to 0 when the transmission t(x) is close to 0. We restrict the transmission t(x) to a lower bound t</a:t>
            </a:r>
            <a:r>
              <a:rPr baseline="-25000" lang="en"/>
              <a:t>0</a:t>
            </a:r>
            <a:r>
              <a:rPr lang="en"/>
              <a:t> to preserve some small amount of haze in very dense haze regions.</a:t>
            </a:r>
            <a:endParaRPr/>
          </a:p>
        </p:txBody>
      </p:sp>
      <p:pic>
        <p:nvPicPr>
          <p:cNvPr id="165" name="Google Shape;165;p26"/>
          <p:cNvPicPr preferRelativeResize="0"/>
          <p:nvPr/>
        </p:nvPicPr>
        <p:blipFill>
          <a:blip r:embed="rId3">
            <a:alphaModFix/>
          </a:blip>
          <a:stretch>
            <a:fillRect/>
          </a:stretch>
        </p:blipFill>
        <p:spPr>
          <a:xfrm>
            <a:off x="311700" y="3332175"/>
            <a:ext cx="3295650" cy="80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27"/>
          <p:cNvPicPr preferRelativeResize="0"/>
          <p:nvPr/>
        </p:nvPicPr>
        <p:blipFill rotWithShape="1">
          <a:blip r:embed="rId3">
            <a:alphaModFix/>
          </a:blip>
          <a:srcRect b="0" l="0" r="0" t="0"/>
          <a:stretch/>
        </p:blipFill>
        <p:spPr>
          <a:xfrm>
            <a:off x="46808" y="1049899"/>
            <a:ext cx="4487142" cy="3365349"/>
          </a:xfrm>
          <a:prstGeom prst="rect">
            <a:avLst/>
          </a:prstGeom>
          <a:noFill/>
          <a:ln>
            <a:noFill/>
          </a:ln>
        </p:spPr>
      </p:pic>
      <p:pic>
        <p:nvPicPr>
          <p:cNvPr id="172" name="Google Shape;172;p27"/>
          <p:cNvPicPr preferRelativeResize="0"/>
          <p:nvPr/>
        </p:nvPicPr>
        <p:blipFill rotWithShape="1">
          <a:blip r:embed="rId4">
            <a:alphaModFix/>
          </a:blip>
          <a:srcRect b="0" l="0" r="0" t="0"/>
          <a:stretch/>
        </p:blipFill>
        <p:spPr>
          <a:xfrm>
            <a:off x="4643725" y="1049900"/>
            <a:ext cx="4438076" cy="3328550"/>
          </a:xfrm>
          <a:prstGeom prst="rect">
            <a:avLst/>
          </a:prstGeom>
          <a:noFill/>
          <a:ln>
            <a:noFill/>
          </a:ln>
        </p:spPr>
      </p:pic>
      <p:sp>
        <p:nvSpPr>
          <p:cNvPr id="173" name="Google Shape;173;p27"/>
          <p:cNvSpPr txBox="1"/>
          <p:nvPr>
            <p:ph idx="1" type="body"/>
          </p:nvPr>
        </p:nvSpPr>
        <p:spPr>
          <a:xfrm>
            <a:off x="555531" y="333025"/>
            <a:ext cx="2858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before Dehazing</a:t>
            </a:r>
            <a:endParaRPr/>
          </a:p>
        </p:txBody>
      </p:sp>
      <p:sp>
        <p:nvSpPr>
          <p:cNvPr id="174" name="Google Shape;174;p27"/>
          <p:cNvSpPr txBox="1"/>
          <p:nvPr>
            <p:ph idx="1" type="body"/>
          </p:nvPr>
        </p:nvSpPr>
        <p:spPr>
          <a:xfrm>
            <a:off x="4935325" y="333025"/>
            <a:ext cx="40266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after recovering scene radiance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1121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Balancing</a:t>
            </a:r>
            <a:endParaRPr/>
          </a:p>
        </p:txBody>
      </p:sp>
      <p:sp>
        <p:nvSpPr>
          <p:cNvPr id="180" name="Google Shape;180;p28"/>
          <p:cNvSpPr txBox="1"/>
          <p:nvPr>
            <p:ph idx="1" type="body"/>
          </p:nvPr>
        </p:nvSpPr>
        <p:spPr>
          <a:xfrm>
            <a:off x="311700" y="613200"/>
            <a:ext cx="8520600" cy="43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scene radiance is usually not as bright as the atmospheric light, the image after haze removal looks dim.</a:t>
            </a:r>
            <a:endParaRPr/>
          </a:p>
          <a:p>
            <a:pPr indent="0" lvl="0" marL="0" rtl="0" algn="l">
              <a:spcBef>
                <a:spcPts val="1600"/>
              </a:spcBef>
              <a:spcAft>
                <a:spcPts val="0"/>
              </a:spcAft>
              <a:buNone/>
            </a:pPr>
            <a:r>
              <a:rPr lang="en"/>
              <a:t>The simple color balancer helps in color enhancement and contrast enhancement. It works by </a:t>
            </a:r>
            <a:r>
              <a:rPr lang="en"/>
              <a:t>stretching</a:t>
            </a:r>
            <a:r>
              <a:rPr lang="en"/>
              <a:t> the values of the values of the three channels R,G and B so that they occupy the maximal possible range [0,255] and provide some contrast.</a:t>
            </a:r>
            <a:endParaRPr/>
          </a:p>
          <a:p>
            <a:pPr indent="0" lvl="0" marL="0" rtl="0" algn="l">
              <a:spcBef>
                <a:spcPts val="1600"/>
              </a:spcBef>
              <a:spcAft>
                <a:spcPts val="0"/>
              </a:spcAft>
              <a:buNone/>
            </a:pPr>
            <a:r>
              <a:rPr lang="en"/>
              <a:t>However, there might be some pixels already having a value of 0 or 255. In such cases, we clip the pixels to some Vmin and Vmax by saturating the pixel values below Vmin and above Vmax. Then we stretch the pixels to [0,255] to obtain the contrast.</a:t>
            </a:r>
            <a:endParaRPr/>
          </a:p>
          <a:p>
            <a:pPr indent="0" lvl="0" marL="0" rtl="0" algn="l">
              <a:spcBef>
                <a:spcPts val="1600"/>
              </a:spcBef>
              <a:spcAft>
                <a:spcPts val="1600"/>
              </a:spcAft>
              <a:buNone/>
            </a:pPr>
            <a:r>
              <a:rPr lang="en"/>
              <a:t>If there is a scene dominated by Red and Green light, the color balancing would enhance the blue channel making the ambient light lose the yellowish hue.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9"/>
          <p:cNvPicPr preferRelativeResize="0"/>
          <p:nvPr/>
        </p:nvPicPr>
        <p:blipFill rotWithShape="1">
          <a:blip r:embed="rId3">
            <a:alphaModFix/>
          </a:blip>
          <a:srcRect b="0" l="0" r="0" t="0"/>
          <a:stretch/>
        </p:blipFill>
        <p:spPr>
          <a:xfrm>
            <a:off x="46808" y="1049899"/>
            <a:ext cx="4487142" cy="3365349"/>
          </a:xfrm>
          <a:prstGeom prst="rect">
            <a:avLst/>
          </a:prstGeom>
          <a:noFill/>
          <a:ln>
            <a:noFill/>
          </a:ln>
        </p:spPr>
      </p:pic>
      <p:pic>
        <p:nvPicPr>
          <p:cNvPr id="187" name="Google Shape;187;p29"/>
          <p:cNvPicPr preferRelativeResize="0"/>
          <p:nvPr/>
        </p:nvPicPr>
        <p:blipFill rotWithShape="1">
          <a:blip r:embed="rId4">
            <a:alphaModFix/>
          </a:blip>
          <a:srcRect b="0" l="0" r="0" t="0"/>
          <a:stretch/>
        </p:blipFill>
        <p:spPr>
          <a:xfrm>
            <a:off x="4643725" y="1049900"/>
            <a:ext cx="4438076" cy="3328550"/>
          </a:xfrm>
          <a:prstGeom prst="rect">
            <a:avLst/>
          </a:prstGeom>
          <a:noFill/>
          <a:ln>
            <a:noFill/>
          </a:ln>
        </p:spPr>
      </p:pic>
      <p:sp>
        <p:nvSpPr>
          <p:cNvPr id="188" name="Google Shape;188;p29"/>
          <p:cNvSpPr txBox="1"/>
          <p:nvPr>
            <p:ph idx="1" type="body"/>
          </p:nvPr>
        </p:nvSpPr>
        <p:spPr>
          <a:xfrm>
            <a:off x="219175" y="333025"/>
            <a:ext cx="39012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after recovering scene radiance</a:t>
            </a:r>
            <a:endParaRPr/>
          </a:p>
        </p:txBody>
      </p:sp>
      <p:sp>
        <p:nvSpPr>
          <p:cNvPr id="189" name="Google Shape;189;p29"/>
          <p:cNvSpPr txBox="1"/>
          <p:nvPr>
            <p:ph idx="1" type="body"/>
          </p:nvPr>
        </p:nvSpPr>
        <p:spPr>
          <a:xfrm>
            <a:off x="4935325" y="333025"/>
            <a:ext cx="40266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 after color balancing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0"/>
          <p:cNvPicPr preferRelativeResize="0"/>
          <p:nvPr/>
        </p:nvPicPr>
        <p:blipFill rotWithShape="1">
          <a:blip r:embed="rId3">
            <a:alphaModFix/>
          </a:blip>
          <a:srcRect b="0" l="0" r="0" t="0"/>
          <a:stretch/>
        </p:blipFill>
        <p:spPr>
          <a:xfrm>
            <a:off x="4862025" y="1011375"/>
            <a:ext cx="3970275" cy="2977699"/>
          </a:xfrm>
          <a:prstGeom prst="rect">
            <a:avLst/>
          </a:prstGeom>
          <a:noFill/>
          <a:ln>
            <a:noFill/>
          </a:ln>
        </p:spPr>
      </p:pic>
      <p:pic>
        <p:nvPicPr>
          <p:cNvPr id="195" name="Google Shape;195;p30"/>
          <p:cNvPicPr preferRelativeResize="0"/>
          <p:nvPr/>
        </p:nvPicPr>
        <p:blipFill>
          <a:blip r:embed="rId4">
            <a:alphaModFix/>
          </a:blip>
          <a:stretch>
            <a:fillRect/>
          </a:stretch>
        </p:blipFill>
        <p:spPr>
          <a:xfrm>
            <a:off x="380825" y="963000"/>
            <a:ext cx="3970275" cy="2977700"/>
          </a:xfrm>
          <a:prstGeom prst="rect">
            <a:avLst/>
          </a:prstGeom>
          <a:noFill/>
          <a:ln>
            <a:noFill/>
          </a:ln>
        </p:spPr>
      </p:pic>
      <p:sp>
        <p:nvSpPr>
          <p:cNvPr id="196" name="Google Shape;196;p30"/>
          <p:cNvSpPr txBox="1"/>
          <p:nvPr>
            <p:ph idx="1" type="body"/>
          </p:nvPr>
        </p:nvSpPr>
        <p:spPr>
          <a:xfrm>
            <a:off x="6262930" y="409400"/>
            <a:ext cx="1844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Final Output</a:t>
            </a:r>
            <a:endParaRPr/>
          </a:p>
        </p:txBody>
      </p:sp>
      <p:sp>
        <p:nvSpPr>
          <p:cNvPr id="197" name="Google Shape;197;p30"/>
          <p:cNvSpPr txBox="1"/>
          <p:nvPr>
            <p:ph idx="1" type="body"/>
          </p:nvPr>
        </p:nvSpPr>
        <p:spPr>
          <a:xfrm>
            <a:off x="17817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3">
            <a:alphaModFix/>
          </a:blip>
          <a:srcRect b="0" l="0" r="0" t="0"/>
          <a:stretch/>
        </p:blipFill>
        <p:spPr>
          <a:xfrm>
            <a:off x="4862025" y="1011375"/>
            <a:ext cx="3970273" cy="2977699"/>
          </a:xfrm>
          <a:prstGeom prst="rect">
            <a:avLst/>
          </a:prstGeom>
          <a:noFill/>
          <a:ln>
            <a:noFill/>
          </a:ln>
        </p:spPr>
      </p:pic>
      <p:pic>
        <p:nvPicPr>
          <p:cNvPr id="203" name="Google Shape;203;p31"/>
          <p:cNvPicPr preferRelativeResize="0"/>
          <p:nvPr/>
        </p:nvPicPr>
        <p:blipFill rotWithShape="1">
          <a:blip r:embed="rId4">
            <a:alphaModFix/>
          </a:blip>
          <a:srcRect b="0" l="0" r="0" t="0"/>
          <a:stretch/>
        </p:blipFill>
        <p:spPr>
          <a:xfrm>
            <a:off x="380825" y="963000"/>
            <a:ext cx="3970271" cy="2977695"/>
          </a:xfrm>
          <a:prstGeom prst="rect">
            <a:avLst/>
          </a:prstGeom>
          <a:noFill/>
          <a:ln>
            <a:noFill/>
          </a:ln>
        </p:spPr>
      </p:pic>
      <p:sp>
        <p:nvSpPr>
          <p:cNvPr id="204" name="Google Shape;204;p31"/>
          <p:cNvSpPr txBox="1"/>
          <p:nvPr>
            <p:ph idx="1" type="body"/>
          </p:nvPr>
        </p:nvSpPr>
        <p:spPr>
          <a:xfrm>
            <a:off x="62629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Output</a:t>
            </a:r>
            <a:endParaRPr/>
          </a:p>
        </p:txBody>
      </p:sp>
      <p:sp>
        <p:nvSpPr>
          <p:cNvPr id="205" name="Google Shape;205;p31"/>
          <p:cNvSpPr txBox="1"/>
          <p:nvPr>
            <p:ph idx="1" type="body"/>
          </p:nvPr>
        </p:nvSpPr>
        <p:spPr>
          <a:xfrm>
            <a:off x="17817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7" name="Google Shape;67;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Outdoor scenes, in bad weather are usually degraded due to the presence of particles or droplets in the atmosphere. The amount of scattering depends on the distances of the scene points from the camera.</a:t>
            </a:r>
            <a:endParaRPr/>
          </a:p>
          <a:p>
            <a:pPr indent="0" lvl="0" marL="0" rtl="0" algn="l">
              <a:spcBef>
                <a:spcPts val="1600"/>
              </a:spcBef>
              <a:spcAft>
                <a:spcPts val="1600"/>
              </a:spcAft>
              <a:buNone/>
            </a:pPr>
            <a:r>
              <a:rPr lang="en"/>
              <a:t>Single Image dehazing is non-trivial because it is highly constrained as the local transmission which depend on the scene depth has to be estimated. To solve this, we use Dark Channel Prior which gives us an effective method to estimate the local transmissions for hazy images.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3">
            <a:alphaModFix/>
          </a:blip>
          <a:srcRect b="2507" l="0" r="0" t="2507"/>
          <a:stretch/>
        </p:blipFill>
        <p:spPr>
          <a:xfrm>
            <a:off x="4862025" y="1011375"/>
            <a:ext cx="3970274" cy="2977700"/>
          </a:xfrm>
          <a:prstGeom prst="rect">
            <a:avLst/>
          </a:prstGeom>
          <a:noFill/>
          <a:ln>
            <a:noFill/>
          </a:ln>
        </p:spPr>
      </p:pic>
      <p:pic>
        <p:nvPicPr>
          <p:cNvPr id="211" name="Google Shape;211;p32"/>
          <p:cNvPicPr preferRelativeResize="0"/>
          <p:nvPr/>
        </p:nvPicPr>
        <p:blipFill rotWithShape="1">
          <a:blip r:embed="rId4">
            <a:alphaModFix/>
          </a:blip>
          <a:srcRect b="2516" l="0" r="0" t="2516"/>
          <a:stretch/>
        </p:blipFill>
        <p:spPr>
          <a:xfrm>
            <a:off x="380825" y="963000"/>
            <a:ext cx="3970271" cy="2977695"/>
          </a:xfrm>
          <a:prstGeom prst="rect">
            <a:avLst/>
          </a:prstGeom>
          <a:noFill/>
          <a:ln>
            <a:noFill/>
          </a:ln>
        </p:spPr>
      </p:pic>
      <p:sp>
        <p:nvSpPr>
          <p:cNvPr id="212" name="Google Shape;212;p32"/>
          <p:cNvSpPr txBox="1"/>
          <p:nvPr>
            <p:ph idx="1" type="body"/>
          </p:nvPr>
        </p:nvSpPr>
        <p:spPr>
          <a:xfrm>
            <a:off x="62629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Output</a:t>
            </a:r>
            <a:endParaRPr/>
          </a:p>
        </p:txBody>
      </p:sp>
      <p:sp>
        <p:nvSpPr>
          <p:cNvPr id="213" name="Google Shape;213;p32"/>
          <p:cNvSpPr txBox="1"/>
          <p:nvPr>
            <p:ph idx="1" type="body"/>
          </p:nvPr>
        </p:nvSpPr>
        <p:spPr>
          <a:xfrm>
            <a:off x="17817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3"/>
          <p:cNvPicPr preferRelativeResize="0"/>
          <p:nvPr/>
        </p:nvPicPr>
        <p:blipFill rotWithShape="1">
          <a:blip r:embed="rId3">
            <a:alphaModFix/>
          </a:blip>
          <a:srcRect b="12145" l="0" r="0" t="12137"/>
          <a:stretch/>
        </p:blipFill>
        <p:spPr>
          <a:xfrm>
            <a:off x="4862025" y="1011375"/>
            <a:ext cx="3970275" cy="2977700"/>
          </a:xfrm>
          <a:prstGeom prst="rect">
            <a:avLst/>
          </a:prstGeom>
          <a:noFill/>
          <a:ln>
            <a:noFill/>
          </a:ln>
        </p:spPr>
      </p:pic>
      <p:pic>
        <p:nvPicPr>
          <p:cNvPr id="219" name="Google Shape;219;p33"/>
          <p:cNvPicPr preferRelativeResize="0"/>
          <p:nvPr/>
        </p:nvPicPr>
        <p:blipFill rotWithShape="1">
          <a:blip r:embed="rId4">
            <a:alphaModFix/>
          </a:blip>
          <a:srcRect b="12145" l="0" r="0" t="12137"/>
          <a:stretch/>
        </p:blipFill>
        <p:spPr>
          <a:xfrm>
            <a:off x="380825" y="963000"/>
            <a:ext cx="3970272" cy="2977693"/>
          </a:xfrm>
          <a:prstGeom prst="rect">
            <a:avLst/>
          </a:prstGeom>
          <a:noFill/>
          <a:ln>
            <a:noFill/>
          </a:ln>
        </p:spPr>
      </p:pic>
      <p:sp>
        <p:nvSpPr>
          <p:cNvPr id="220" name="Google Shape;220;p33"/>
          <p:cNvSpPr txBox="1"/>
          <p:nvPr>
            <p:ph idx="1" type="body"/>
          </p:nvPr>
        </p:nvSpPr>
        <p:spPr>
          <a:xfrm>
            <a:off x="62629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Output</a:t>
            </a:r>
            <a:endParaRPr/>
          </a:p>
        </p:txBody>
      </p:sp>
      <p:sp>
        <p:nvSpPr>
          <p:cNvPr id="221" name="Google Shape;221;p33"/>
          <p:cNvSpPr txBox="1"/>
          <p:nvPr>
            <p:ph idx="1" type="body"/>
          </p:nvPr>
        </p:nvSpPr>
        <p:spPr>
          <a:xfrm>
            <a:off x="1781716" y="40940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Input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body"/>
          </p:nvPr>
        </p:nvSpPr>
        <p:spPr>
          <a:xfrm>
            <a:off x="6306966" y="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Output</a:t>
            </a:r>
            <a:endParaRPr/>
          </a:p>
        </p:txBody>
      </p:sp>
      <p:sp>
        <p:nvSpPr>
          <p:cNvPr id="227" name="Google Shape;227;p34"/>
          <p:cNvSpPr txBox="1"/>
          <p:nvPr>
            <p:ph idx="1" type="body"/>
          </p:nvPr>
        </p:nvSpPr>
        <p:spPr>
          <a:xfrm>
            <a:off x="1389291" y="0"/>
            <a:ext cx="11685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Input</a:t>
            </a:r>
            <a:endParaRPr/>
          </a:p>
        </p:txBody>
      </p:sp>
      <p:pic>
        <p:nvPicPr>
          <p:cNvPr id="228" name="Google Shape;228;p34"/>
          <p:cNvPicPr preferRelativeResize="0"/>
          <p:nvPr/>
        </p:nvPicPr>
        <p:blipFill rotWithShape="1">
          <a:blip r:embed="rId3">
            <a:alphaModFix/>
          </a:blip>
          <a:srcRect b="4103" l="0" r="0" t="4094"/>
          <a:stretch/>
        </p:blipFill>
        <p:spPr>
          <a:xfrm>
            <a:off x="737850" y="463675"/>
            <a:ext cx="2878448" cy="4343980"/>
          </a:xfrm>
          <a:prstGeom prst="rect">
            <a:avLst/>
          </a:prstGeom>
          <a:noFill/>
          <a:ln>
            <a:noFill/>
          </a:ln>
        </p:spPr>
      </p:pic>
      <p:pic>
        <p:nvPicPr>
          <p:cNvPr id="229" name="Google Shape;229;p34"/>
          <p:cNvPicPr preferRelativeResize="0"/>
          <p:nvPr/>
        </p:nvPicPr>
        <p:blipFill rotWithShape="1">
          <a:blip r:embed="rId4">
            <a:alphaModFix/>
          </a:blip>
          <a:srcRect b="0" l="1018" r="1028" t="0"/>
          <a:stretch/>
        </p:blipFill>
        <p:spPr>
          <a:xfrm>
            <a:off x="5597156" y="530775"/>
            <a:ext cx="2588145" cy="4343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451850" y="3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Tuning</a:t>
            </a:r>
            <a:endParaRPr/>
          </a:p>
        </p:txBody>
      </p:sp>
      <p:sp>
        <p:nvSpPr>
          <p:cNvPr id="235" name="Google Shape;235;p35"/>
          <p:cNvSpPr txBox="1"/>
          <p:nvPr>
            <p:ph idx="1" type="body"/>
          </p:nvPr>
        </p:nvSpPr>
        <p:spPr>
          <a:xfrm>
            <a:off x="311700" y="735775"/>
            <a:ext cx="8520600" cy="41415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a:t>There are certain parameters in the algorithm that had to be set to some constant value.</a:t>
            </a:r>
            <a:endParaRPr/>
          </a:p>
          <a:p>
            <a:pPr indent="-342900" lvl="0" marL="457200" rtl="0" algn="l">
              <a:lnSpc>
                <a:spcPct val="150000"/>
              </a:lnSpc>
              <a:spcBef>
                <a:spcPts val="1000"/>
              </a:spcBef>
              <a:spcAft>
                <a:spcPts val="0"/>
              </a:spcAft>
              <a:buSzPts val="1800"/>
              <a:buChar char="●"/>
            </a:pPr>
            <a:r>
              <a:rPr lang="en"/>
              <a:t>Window size for dark channel computation.</a:t>
            </a:r>
            <a:endParaRPr/>
          </a:p>
          <a:p>
            <a:pPr indent="-342900" lvl="0" marL="457200" rtl="0" algn="l">
              <a:lnSpc>
                <a:spcPct val="150000"/>
              </a:lnSpc>
              <a:spcBef>
                <a:spcPts val="0"/>
              </a:spcBef>
              <a:spcAft>
                <a:spcPts val="0"/>
              </a:spcAft>
              <a:buSzPts val="1800"/>
              <a:buChar char="●"/>
            </a:pPr>
            <a:r>
              <a:rPr lang="en" sz="1250">
                <a:latin typeface="Arial"/>
                <a:ea typeface="Arial"/>
                <a:cs typeface="Arial"/>
                <a:sym typeface="Arial"/>
              </a:rPr>
              <a:t>ω</a:t>
            </a:r>
            <a:r>
              <a:rPr lang="en" sz="1250">
                <a:latin typeface="Arial"/>
                <a:ea typeface="Arial"/>
                <a:cs typeface="Arial"/>
                <a:sym typeface="Arial"/>
              </a:rPr>
              <a:t> </a:t>
            </a:r>
            <a:r>
              <a:rPr lang="en"/>
              <a:t>, a constant multiplied during transmission estimation.</a:t>
            </a:r>
            <a:endParaRPr/>
          </a:p>
          <a:p>
            <a:pPr indent="-342900" lvl="0" marL="457200" rtl="0" algn="l">
              <a:lnSpc>
                <a:spcPct val="150000"/>
              </a:lnSpc>
              <a:spcBef>
                <a:spcPts val="0"/>
              </a:spcBef>
              <a:spcAft>
                <a:spcPts val="0"/>
              </a:spcAft>
              <a:buSzPts val="1800"/>
              <a:buChar char="●"/>
            </a:pPr>
            <a:r>
              <a:rPr lang="en"/>
              <a:t>t</a:t>
            </a:r>
            <a:r>
              <a:rPr baseline="-25000" lang="en"/>
              <a:t>0 </a:t>
            </a:r>
            <a:r>
              <a:rPr lang="en"/>
              <a:t>, lower bound in the transmission map.</a:t>
            </a:r>
            <a:endParaRPr/>
          </a:p>
          <a:p>
            <a:pPr indent="-342900" lvl="0" marL="457200" rtl="0" algn="l">
              <a:lnSpc>
                <a:spcPct val="150000"/>
              </a:lnSpc>
              <a:spcBef>
                <a:spcPts val="0"/>
              </a:spcBef>
              <a:spcAft>
                <a:spcPts val="0"/>
              </a:spcAft>
              <a:buSzPts val="1800"/>
              <a:buChar char="●"/>
            </a:pPr>
            <a:r>
              <a:rPr lang="en"/>
              <a:t>Radius of the guided filter.</a:t>
            </a:r>
            <a:endParaRPr/>
          </a:p>
          <a:p>
            <a:pPr indent="0" lvl="0" marL="0" rtl="0" algn="l">
              <a:lnSpc>
                <a:spcPct val="150000"/>
              </a:lnSpc>
              <a:spcBef>
                <a:spcPts val="1000"/>
              </a:spcBef>
              <a:spcAft>
                <a:spcPts val="0"/>
              </a:spcAft>
              <a:buNone/>
            </a:pPr>
            <a:r>
              <a:rPr lang="en"/>
              <a:t>The algorithm was run on various values of the parameters and compared the results with the ground truth on about 45 images using PSNR(Peak Signal to Noise Ratio). Higher the value of PSNR, better the restoration.</a:t>
            </a:r>
            <a:r>
              <a:rPr baseline="-25000" lang="en"/>
              <a:t> </a:t>
            </a:r>
            <a:endParaRPr baseline="-25000"/>
          </a:p>
          <a:p>
            <a:pPr indent="0" lvl="0" marL="0" rtl="0" algn="l">
              <a:lnSpc>
                <a:spcPct val="150000"/>
              </a:lnSpc>
              <a:spcBef>
                <a:spcPts val="100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705975" y="47675"/>
            <a:ext cx="2953850" cy="1992275"/>
          </a:xfrm>
          <a:prstGeom prst="rect">
            <a:avLst/>
          </a:prstGeom>
          <a:noFill/>
          <a:ln>
            <a:noFill/>
          </a:ln>
        </p:spPr>
      </p:pic>
      <p:pic>
        <p:nvPicPr>
          <p:cNvPr id="241" name="Google Shape;241;p36"/>
          <p:cNvPicPr preferRelativeResize="0"/>
          <p:nvPr/>
        </p:nvPicPr>
        <p:blipFill>
          <a:blip r:embed="rId4">
            <a:alphaModFix/>
          </a:blip>
          <a:stretch>
            <a:fillRect/>
          </a:stretch>
        </p:blipFill>
        <p:spPr>
          <a:xfrm>
            <a:off x="5190800" y="47675"/>
            <a:ext cx="2880907" cy="1992275"/>
          </a:xfrm>
          <a:prstGeom prst="rect">
            <a:avLst/>
          </a:prstGeom>
          <a:noFill/>
          <a:ln>
            <a:noFill/>
          </a:ln>
        </p:spPr>
      </p:pic>
      <p:pic>
        <p:nvPicPr>
          <p:cNvPr id="242" name="Google Shape;242;p36"/>
          <p:cNvPicPr preferRelativeResize="0"/>
          <p:nvPr/>
        </p:nvPicPr>
        <p:blipFill>
          <a:blip r:embed="rId5">
            <a:alphaModFix/>
          </a:blip>
          <a:stretch>
            <a:fillRect/>
          </a:stretch>
        </p:blipFill>
        <p:spPr>
          <a:xfrm>
            <a:off x="545838" y="2378825"/>
            <a:ext cx="3244187" cy="2210500"/>
          </a:xfrm>
          <a:prstGeom prst="rect">
            <a:avLst/>
          </a:prstGeom>
          <a:noFill/>
          <a:ln>
            <a:noFill/>
          </a:ln>
        </p:spPr>
      </p:pic>
      <p:sp>
        <p:nvSpPr>
          <p:cNvPr id="243" name="Google Shape;243;p36"/>
          <p:cNvSpPr txBox="1"/>
          <p:nvPr>
            <p:ph idx="1" type="body"/>
          </p:nvPr>
        </p:nvSpPr>
        <p:spPr>
          <a:xfrm>
            <a:off x="1760050" y="1929125"/>
            <a:ext cx="1626300" cy="28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Best value : 31</a:t>
            </a:r>
            <a:endParaRPr sz="1200"/>
          </a:p>
        </p:txBody>
      </p:sp>
      <p:sp>
        <p:nvSpPr>
          <p:cNvPr id="244" name="Google Shape;244;p36"/>
          <p:cNvSpPr txBox="1"/>
          <p:nvPr>
            <p:ph idx="1" type="body"/>
          </p:nvPr>
        </p:nvSpPr>
        <p:spPr>
          <a:xfrm>
            <a:off x="6085450" y="1890875"/>
            <a:ext cx="1314300" cy="36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Best value : 0.8</a:t>
            </a:r>
            <a:endParaRPr sz="1200"/>
          </a:p>
        </p:txBody>
      </p:sp>
      <p:sp>
        <p:nvSpPr>
          <p:cNvPr id="245" name="Google Shape;245;p36"/>
          <p:cNvSpPr txBox="1"/>
          <p:nvPr>
            <p:ph idx="1" type="body"/>
          </p:nvPr>
        </p:nvSpPr>
        <p:spPr>
          <a:xfrm>
            <a:off x="1677725" y="4484200"/>
            <a:ext cx="2183400" cy="36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Best value : 30</a:t>
            </a:r>
            <a:endParaRPr sz="1200"/>
          </a:p>
        </p:txBody>
      </p:sp>
      <p:pic>
        <p:nvPicPr>
          <p:cNvPr id="246" name="Google Shape;246;p36"/>
          <p:cNvPicPr preferRelativeResize="0"/>
          <p:nvPr/>
        </p:nvPicPr>
        <p:blipFill rotWithShape="1">
          <a:blip r:embed="rId6">
            <a:alphaModFix/>
          </a:blip>
          <a:srcRect b="504" l="0" r="0" t="504"/>
          <a:stretch/>
        </p:blipFill>
        <p:spPr>
          <a:xfrm>
            <a:off x="5293736" y="2526000"/>
            <a:ext cx="2953839" cy="1992275"/>
          </a:xfrm>
          <a:prstGeom prst="rect">
            <a:avLst/>
          </a:prstGeom>
          <a:noFill/>
          <a:ln>
            <a:noFill/>
          </a:ln>
        </p:spPr>
      </p:pic>
      <p:sp>
        <p:nvSpPr>
          <p:cNvPr id="247" name="Google Shape;247;p36"/>
          <p:cNvSpPr txBox="1"/>
          <p:nvPr>
            <p:ph idx="1" type="body"/>
          </p:nvPr>
        </p:nvSpPr>
        <p:spPr>
          <a:xfrm>
            <a:off x="6279925" y="4408525"/>
            <a:ext cx="1314300" cy="36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Best value : 0.1</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1082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with Histogram Equalization</a:t>
            </a:r>
            <a:endParaRPr/>
          </a:p>
        </p:txBody>
      </p:sp>
      <p:sp>
        <p:nvSpPr>
          <p:cNvPr id="253" name="Google Shape;253;p37"/>
          <p:cNvSpPr txBox="1"/>
          <p:nvPr>
            <p:ph idx="1" type="body"/>
          </p:nvPr>
        </p:nvSpPr>
        <p:spPr>
          <a:xfrm>
            <a:off x="66450" y="428750"/>
            <a:ext cx="9043200" cy="48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Histogram equalization was performed on the Y channel of the YCbCr color space, because haze reduces the contrast of the image, which histogram equalization might fix.</a:t>
            </a:r>
            <a:endParaRPr/>
          </a:p>
        </p:txBody>
      </p:sp>
      <p:pic>
        <p:nvPicPr>
          <p:cNvPr id="254" name="Google Shape;254;p37"/>
          <p:cNvPicPr preferRelativeResize="0"/>
          <p:nvPr/>
        </p:nvPicPr>
        <p:blipFill>
          <a:blip r:embed="rId3">
            <a:alphaModFix/>
          </a:blip>
          <a:stretch>
            <a:fillRect/>
          </a:stretch>
        </p:blipFill>
        <p:spPr>
          <a:xfrm>
            <a:off x="66450" y="1134650"/>
            <a:ext cx="4255325" cy="1821000"/>
          </a:xfrm>
          <a:prstGeom prst="rect">
            <a:avLst/>
          </a:prstGeom>
          <a:noFill/>
          <a:ln>
            <a:noFill/>
          </a:ln>
        </p:spPr>
      </p:pic>
      <p:pic>
        <p:nvPicPr>
          <p:cNvPr id="255" name="Google Shape;255;p37"/>
          <p:cNvPicPr preferRelativeResize="0"/>
          <p:nvPr/>
        </p:nvPicPr>
        <p:blipFill>
          <a:blip r:embed="rId4">
            <a:alphaModFix/>
          </a:blip>
          <a:stretch>
            <a:fillRect/>
          </a:stretch>
        </p:blipFill>
        <p:spPr>
          <a:xfrm>
            <a:off x="4567025" y="1140900"/>
            <a:ext cx="4542725" cy="1808500"/>
          </a:xfrm>
          <a:prstGeom prst="rect">
            <a:avLst/>
          </a:prstGeom>
          <a:noFill/>
          <a:ln>
            <a:noFill/>
          </a:ln>
        </p:spPr>
      </p:pic>
      <p:pic>
        <p:nvPicPr>
          <p:cNvPr id="256" name="Google Shape;256;p37"/>
          <p:cNvPicPr preferRelativeResize="0"/>
          <p:nvPr/>
        </p:nvPicPr>
        <p:blipFill>
          <a:blip r:embed="rId5">
            <a:alphaModFix/>
          </a:blip>
          <a:stretch>
            <a:fillRect/>
          </a:stretch>
        </p:blipFill>
        <p:spPr>
          <a:xfrm>
            <a:off x="0" y="2988925"/>
            <a:ext cx="4321775" cy="1883050"/>
          </a:xfrm>
          <a:prstGeom prst="rect">
            <a:avLst/>
          </a:prstGeom>
          <a:noFill/>
          <a:ln>
            <a:noFill/>
          </a:ln>
        </p:spPr>
      </p:pic>
      <p:sp>
        <p:nvSpPr>
          <p:cNvPr id="257" name="Google Shape;257;p37"/>
          <p:cNvSpPr txBox="1"/>
          <p:nvPr>
            <p:ph idx="1" type="body"/>
          </p:nvPr>
        </p:nvSpPr>
        <p:spPr>
          <a:xfrm>
            <a:off x="4744075" y="2988925"/>
            <a:ext cx="4312500" cy="20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Histogram equalization does a bad job at haze removal, sometimes actually amplifying the haze. It also messes with the colors of the objects, which is not desirable.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1226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Cases	</a:t>
            </a:r>
            <a:endParaRPr/>
          </a:p>
        </p:txBody>
      </p:sp>
      <p:sp>
        <p:nvSpPr>
          <p:cNvPr id="263" name="Google Shape;263;p38"/>
          <p:cNvSpPr txBox="1"/>
          <p:nvPr>
            <p:ph idx="1" type="body"/>
          </p:nvPr>
        </p:nvSpPr>
        <p:spPr>
          <a:xfrm>
            <a:off x="311700" y="849250"/>
            <a:ext cx="8520600" cy="37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scene contains light color patches like reflections, the airlight estimation becomes very poor. This happens most commonly in indoor images where there can be lights and reflections. Because of this, the result suffers from color shift in the hazy regions.</a:t>
            </a:r>
            <a:endParaRPr/>
          </a:p>
          <a:p>
            <a:pPr indent="0" lvl="0" marL="0" rtl="0" algn="l">
              <a:lnSpc>
                <a:spcPct val="150000"/>
              </a:lnSpc>
              <a:spcBef>
                <a:spcPts val="1600"/>
              </a:spcBef>
              <a:spcAft>
                <a:spcPts val="0"/>
              </a:spcAft>
              <a:buNone/>
            </a:pPr>
            <a:r>
              <a:rPr lang="en"/>
              <a:t>Since the dark channel prior assumption only works when haze is the brightest object in the dark channel, the algorithm fails if there is a prominent white object/light in the picture that is brighter than the haze. </a:t>
            </a:r>
            <a:endParaRPr/>
          </a:p>
          <a:p>
            <a:pPr indent="0" lvl="0" marL="0" rtl="0" algn="l">
              <a:lnSpc>
                <a:spcPct val="150000"/>
              </a:lnSpc>
              <a:spcBef>
                <a:spcPts val="1000"/>
              </a:spcBef>
              <a:spcAft>
                <a:spcPts val="0"/>
              </a:spcAft>
              <a:buNone/>
            </a:pPr>
            <a:r>
              <a:rPr lang="en"/>
              <a:t>It also fails when the haze is tinted with some color (say due to sunlight). Due to the presence of the color, the dark channel of the haze becomes darker.</a:t>
            </a:r>
            <a:endParaRPr/>
          </a:p>
          <a:p>
            <a:pPr indent="0" lvl="0" marL="0" rtl="0" algn="l">
              <a:lnSpc>
                <a:spcPct val="150000"/>
              </a:lnSpc>
              <a:spcBef>
                <a:spcPts val="10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4113400" y="2680450"/>
            <a:ext cx="4312500" cy="206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0.1% brightest pixels were found in the white clothes and light instead of the haze/smoke.</a:t>
            </a:r>
            <a:endParaRPr/>
          </a:p>
        </p:txBody>
      </p:sp>
      <p:pic>
        <p:nvPicPr>
          <p:cNvPr id="269" name="Google Shape;269;p39"/>
          <p:cNvPicPr preferRelativeResize="0"/>
          <p:nvPr/>
        </p:nvPicPr>
        <p:blipFill>
          <a:blip r:embed="rId3">
            <a:alphaModFix/>
          </a:blip>
          <a:stretch>
            <a:fillRect/>
          </a:stretch>
        </p:blipFill>
        <p:spPr>
          <a:xfrm>
            <a:off x="1790072" y="0"/>
            <a:ext cx="5707950" cy="2391275"/>
          </a:xfrm>
          <a:prstGeom prst="rect">
            <a:avLst/>
          </a:prstGeom>
          <a:noFill/>
          <a:ln>
            <a:noFill/>
          </a:ln>
        </p:spPr>
      </p:pic>
      <p:pic>
        <p:nvPicPr>
          <p:cNvPr id="270" name="Google Shape;270;p39"/>
          <p:cNvPicPr preferRelativeResize="0"/>
          <p:nvPr/>
        </p:nvPicPr>
        <p:blipFill rotWithShape="1">
          <a:blip r:embed="rId4">
            <a:alphaModFix/>
          </a:blip>
          <a:srcRect b="5076" l="6417" r="1645" t="1769"/>
          <a:stretch/>
        </p:blipFill>
        <p:spPr>
          <a:xfrm>
            <a:off x="556975" y="2356175"/>
            <a:ext cx="3163316" cy="2391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ph idx="1" type="body"/>
          </p:nvPr>
        </p:nvSpPr>
        <p:spPr>
          <a:xfrm>
            <a:off x="4113400" y="2680450"/>
            <a:ext cx="4312500" cy="206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the haze is tinted yellow, </a:t>
            </a:r>
            <a:r>
              <a:rPr lang="en"/>
              <a:t>it's</a:t>
            </a:r>
            <a:r>
              <a:rPr lang="en"/>
              <a:t> dark channel value is low. The </a:t>
            </a:r>
            <a:r>
              <a:rPr lang="en"/>
              <a:t>atmospheric</a:t>
            </a:r>
            <a:r>
              <a:rPr lang="en"/>
              <a:t> light is </a:t>
            </a:r>
            <a:r>
              <a:rPr lang="en"/>
              <a:t>chosen</a:t>
            </a:r>
            <a:r>
              <a:rPr lang="en"/>
              <a:t> from the clouds and the yellowish haze is not removed.</a:t>
            </a:r>
            <a:endParaRPr/>
          </a:p>
        </p:txBody>
      </p:sp>
      <p:pic>
        <p:nvPicPr>
          <p:cNvPr id="276" name="Google Shape;276;p40"/>
          <p:cNvPicPr preferRelativeResize="0"/>
          <p:nvPr/>
        </p:nvPicPr>
        <p:blipFill>
          <a:blip r:embed="rId3">
            <a:alphaModFix/>
          </a:blip>
          <a:stretch>
            <a:fillRect/>
          </a:stretch>
        </p:blipFill>
        <p:spPr>
          <a:xfrm>
            <a:off x="1415475" y="0"/>
            <a:ext cx="5801449" cy="2249400"/>
          </a:xfrm>
          <a:prstGeom prst="rect">
            <a:avLst/>
          </a:prstGeom>
          <a:noFill/>
          <a:ln>
            <a:noFill/>
          </a:ln>
        </p:spPr>
      </p:pic>
      <p:pic>
        <p:nvPicPr>
          <p:cNvPr id="277" name="Google Shape;277;p40"/>
          <p:cNvPicPr preferRelativeResize="0"/>
          <p:nvPr/>
        </p:nvPicPr>
        <p:blipFill rotWithShape="1">
          <a:blip r:embed="rId4">
            <a:alphaModFix/>
          </a:blip>
          <a:srcRect b="5142" l="5399" r="2621" t="1695"/>
          <a:stretch/>
        </p:blipFill>
        <p:spPr>
          <a:xfrm>
            <a:off x="1182475" y="2610825"/>
            <a:ext cx="2657600" cy="199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386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scopes</a:t>
            </a:r>
            <a:endParaRPr/>
          </a:p>
        </p:txBody>
      </p:sp>
      <p:sp>
        <p:nvSpPr>
          <p:cNvPr id="283" name="Google Shape;283;p41"/>
          <p:cNvSpPr txBox="1"/>
          <p:nvPr>
            <p:ph idx="1" type="body"/>
          </p:nvPr>
        </p:nvSpPr>
        <p:spPr>
          <a:xfrm>
            <a:off x="311700" y="700750"/>
            <a:ext cx="8520600" cy="386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Try coming up with algorithm for haze removal in night time, remote sensing and underwater images.</a:t>
            </a:r>
            <a:endParaRPr/>
          </a:p>
          <a:p>
            <a:pPr indent="-342900" lvl="0" marL="457200" rtl="0" algn="l">
              <a:spcBef>
                <a:spcPts val="0"/>
              </a:spcBef>
              <a:spcAft>
                <a:spcPts val="0"/>
              </a:spcAft>
              <a:buSzPts val="1800"/>
              <a:buAutoNum type="arabicPeriod"/>
            </a:pPr>
            <a:r>
              <a:rPr lang="en"/>
              <a:t>For underwater images, the dark channel assumption does not hold true since the haze is blue.</a:t>
            </a:r>
            <a:endParaRPr/>
          </a:p>
          <a:p>
            <a:pPr indent="-342900" lvl="0" marL="457200" rtl="0" algn="l">
              <a:spcBef>
                <a:spcPts val="0"/>
              </a:spcBef>
              <a:spcAft>
                <a:spcPts val="0"/>
              </a:spcAft>
              <a:buSzPts val="1800"/>
              <a:buAutoNum type="arabicPeriod"/>
            </a:pPr>
            <a:r>
              <a:rPr lang="en"/>
              <a:t>For night-time images, it becomes a challenge to remove the artificial colors on objects due to various colored light sources.</a:t>
            </a:r>
            <a:endParaRPr/>
          </a:p>
          <a:p>
            <a:pPr indent="-342900" lvl="0" marL="457200" rtl="0" algn="l">
              <a:spcBef>
                <a:spcPts val="0"/>
              </a:spcBef>
              <a:spcAft>
                <a:spcPts val="0"/>
              </a:spcAft>
              <a:buSzPts val="1800"/>
              <a:buAutoNum type="arabicPeriod"/>
            </a:pPr>
            <a:r>
              <a:rPr lang="en"/>
              <a:t>For remote-sensing images, the haze might be very thick and removing such haze with this algorithm will lead to certain artifacts. Moreover, due to the uniformity of haze in such images, the depth map prediction would be inaccurate.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a:t>
            </a:r>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observation is that on haze-free outdoor images, most of the non-sky patches, at least one color channel has very low intensity at some pixels. The low intensities in the dark channel are mainly due to:</a:t>
            </a:r>
            <a:endParaRPr/>
          </a:p>
          <a:p>
            <a:pPr indent="-342900" lvl="0" marL="457200" rtl="0" algn="l">
              <a:spcBef>
                <a:spcPts val="1600"/>
              </a:spcBef>
              <a:spcAft>
                <a:spcPts val="0"/>
              </a:spcAft>
              <a:buSzPts val="1800"/>
              <a:buChar char="●"/>
            </a:pPr>
            <a:r>
              <a:rPr lang="en"/>
              <a:t>Dark objects, shadows of trees and rocks.</a:t>
            </a:r>
            <a:endParaRPr/>
          </a:p>
          <a:p>
            <a:pPr indent="-342900" lvl="0" marL="457200" rtl="0" algn="l">
              <a:spcBef>
                <a:spcPts val="0"/>
              </a:spcBef>
              <a:spcAft>
                <a:spcPts val="0"/>
              </a:spcAft>
              <a:buSzPts val="1800"/>
              <a:buChar char="●"/>
            </a:pPr>
            <a:r>
              <a:rPr lang="en"/>
              <a:t>Colorful objects Ex- green, red, yellow, blue</a:t>
            </a:r>
            <a:endParaRPr/>
          </a:p>
          <a:p>
            <a:pPr indent="0" lvl="0" marL="0" rtl="0" algn="l">
              <a:spcBef>
                <a:spcPts val="1600"/>
              </a:spcBef>
              <a:spcAft>
                <a:spcPts val="1600"/>
              </a:spcAft>
              <a:buNone/>
            </a:pPr>
            <a:r>
              <a:rPr lang="en"/>
              <a:t>Since the natural outdoor images are usually colorful and full of shadows, it is reasonable to generalize the observation.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31398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a:t>
            </a:r>
            <a:endParaRPr/>
          </a:p>
        </p:txBody>
      </p:sp>
      <p:sp>
        <p:nvSpPr>
          <p:cNvPr id="79" name="Google Shape;79;p16"/>
          <p:cNvSpPr txBox="1"/>
          <p:nvPr>
            <p:ph idx="1" type="body"/>
          </p:nvPr>
        </p:nvSpPr>
        <p:spPr>
          <a:xfrm>
            <a:off x="311700" y="1171600"/>
            <a:ext cx="4460700" cy="3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the histogram for the dark channels on a collection of outdoor images with and without haze.</a:t>
            </a:r>
            <a:endParaRPr/>
          </a:p>
          <a:p>
            <a:pPr indent="0" lvl="0" marL="0" rtl="0" algn="l">
              <a:spcBef>
                <a:spcPts val="1600"/>
              </a:spcBef>
              <a:spcAft>
                <a:spcPts val="0"/>
              </a:spcAft>
              <a:buNone/>
            </a:pPr>
            <a:r>
              <a:rPr lang="en"/>
              <a:t>The values above 200 are due to the presence of sky in the image.</a:t>
            </a:r>
            <a:endParaRPr/>
          </a:p>
          <a:p>
            <a:pPr indent="0" lvl="0" marL="0" rtl="0" algn="l">
              <a:spcBef>
                <a:spcPts val="1600"/>
              </a:spcBef>
              <a:spcAft>
                <a:spcPts val="1600"/>
              </a:spcAft>
              <a:buNone/>
            </a:pPr>
            <a:r>
              <a:rPr lang="en"/>
              <a:t>In contrast, the dark channel of the haze image will have higher intensity in regions with dense haze. Visually, the intensity of the dark channel is a rough approximation of the thickness of the haze.</a:t>
            </a:r>
            <a:endParaRPr/>
          </a:p>
        </p:txBody>
      </p:sp>
      <p:pic>
        <p:nvPicPr>
          <p:cNvPr id="80" name="Google Shape;80;p16"/>
          <p:cNvPicPr preferRelativeResize="0"/>
          <p:nvPr/>
        </p:nvPicPr>
        <p:blipFill>
          <a:blip r:embed="rId3">
            <a:alphaModFix/>
          </a:blip>
          <a:stretch>
            <a:fillRect/>
          </a:stretch>
        </p:blipFill>
        <p:spPr>
          <a:xfrm>
            <a:off x="5029200" y="0"/>
            <a:ext cx="4114800" cy="2281625"/>
          </a:xfrm>
          <a:prstGeom prst="rect">
            <a:avLst/>
          </a:prstGeom>
          <a:noFill/>
          <a:ln>
            <a:noFill/>
          </a:ln>
        </p:spPr>
      </p:pic>
      <p:pic>
        <p:nvPicPr>
          <p:cNvPr id="81" name="Google Shape;81;p16"/>
          <p:cNvPicPr preferRelativeResize="0"/>
          <p:nvPr/>
        </p:nvPicPr>
        <p:blipFill>
          <a:blip r:embed="rId4">
            <a:alphaModFix/>
          </a:blip>
          <a:stretch>
            <a:fillRect/>
          </a:stretch>
        </p:blipFill>
        <p:spPr>
          <a:xfrm>
            <a:off x="5029200" y="2281625"/>
            <a:ext cx="411480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416050" y="591000"/>
            <a:ext cx="2023800" cy="4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Original Image</a:t>
            </a:r>
            <a:endParaRPr/>
          </a:p>
        </p:txBody>
      </p:sp>
      <p:pic>
        <p:nvPicPr>
          <p:cNvPr id="87" name="Google Shape;87;p17"/>
          <p:cNvPicPr preferRelativeResize="0"/>
          <p:nvPr/>
        </p:nvPicPr>
        <p:blipFill rotWithShape="1">
          <a:blip r:embed="rId3">
            <a:alphaModFix/>
          </a:blip>
          <a:srcRect b="0" l="0" r="0" t="0"/>
          <a:stretch/>
        </p:blipFill>
        <p:spPr>
          <a:xfrm>
            <a:off x="338675" y="1171614"/>
            <a:ext cx="4137002" cy="3102738"/>
          </a:xfrm>
          <a:prstGeom prst="rect">
            <a:avLst/>
          </a:prstGeom>
          <a:noFill/>
          <a:ln>
            <a:noFill/>
          </a:ln>
        </p:spPr>
      </p:pic>
      <p:pic>
        <p:nvPicPr>
          <p:cNvPr id="88" name="Google Shape;88;p17"/>
          <p:cNvPicPr preferRelativeResize="0"/>
          <p:nvPr/>
        </p:nvPicPr>
        <p:blipFill rotWithShape="1">
          <a:blip r:embed="rId4">
            <a:alphaModFix/>
          </a:blip>
          <a:srcRect b="0" l="0" r="0" t="0"/>
          <a:stretch/>
        </p:blipFill>
        <p:spPr>
          <a:xfrm>
            <a:off x="4845000" y="1171612"/>
            <a:ext cx="4137006" cy="3102751"/>
          </a:xfrm>
          <a:prstGeom prst="rect">
            <a:avLst/>
          </a:prstGeom>
          <a:noFill/>
          <a:ln>
            <a:noFill/>
          </a:ln>
        </p:spPr>
      </p:pic>
      <p:sp>
        <p:nvSpPr>
          <p:cNvPr id="89" name="Google Shape;89;p17"/>
          <p:cNvSpPr txBox="1"/>
          <p:nvPr>
            <p:ph idx="1" type="body"/>
          </p:nvPr>
        </p:nvSpPr>
        <p:spPr>
          <a:xfrm>
            <a:off x="5669175" y="591000"/>
            <a:ext cx="2023800" cy="4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Dark Channel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1063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Atmospheric Light</a:t>
            </a:r>
            <a:endParaRPr/>
          </a:p>
        </p:txBody>
      </p:sp>
      <p:sp>
        <p:nvSpPr>
          <p:cNvPr id="95" name="Google Shape;95;p18"/>
          <p:cNvSpPr txBox="1"/>
          <p:nvPr>
            <p:ph idx="1" type="body"/>
          </p:nvPr>
        </p:nvSpPr>
        <p:spPr>
          <a:xfrm>
            <a:off x="311700" y="756900"/>
            <a:ext cx="4457400" cy="41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dark channel of a haze image approximates the haze denseness. We can use it to estimate the atmospheric light.</a:t>
            </a:r>
            <a:endParaRPr/>
          </a:p>
          <a:p>
            <a:pPr indent="0" lvl="0" marL="0" rtl="0" algn="l">
              <a:spcBef>
                <a:spcPts val="1600"/>
              </a:spcBef>
              <a:spcAft>
                <a:spcPts val="0"/>
              </a:spcAft>
              <a:buNone/>
            </a:pPr>
            <a:r>
              <a:rPr lang="en"/>
              <a:t>We pick the top 0.1% brightest pixels in the dark channel. These pixels are the most haze opaque. Among these pixels the pixel with the highest intensity in the Image is selected as the atmospheric light.</a:t>
            </a:r>
            <a:endParaRPr/>
          </a:p>
          <a:p>
            <a:pPr indent="0" lvl="0" marL="0" rtl="0" algn="l">
              <a:spcBef>
                <a:spcPts val="1600"/>
              </a:spcBef>
              <a:spcAft>
                <a:spcPts val="1600"/>
              </a:spcAft>
              <a:buNone/>
            </a:pPr>
            <a:r>
              <a:rPr lang="en"/>
              <a:t>This method is better than picking the brightest pixel. Since, in images, the brightest pixel could be on white objects.</a:t>
            </a:r>
            <a:endParaRPr/>
          </a:p>
        </p:txBody>
      </p:sp>
      <p:pic>
        <p:nvPicPr>
          <p:cNvPr id="96" name="Google Shape;96;p18"/>
          <p:cNvPicPr preferRelativeResize="0"/>
          <p:nvPr/>
        </p:nvPicPr>
        <p:blipFill rotWithShape="1">
          <a:blip r:embed="rId3">
            <a:alphaModFix/>
          </a:blip>
          <a:srcRect b="0" l="0" r="0" t="0"/>
          <a:stretch/>
        </p:blipFill>
        <p:spPr>
          <a:xfrm>
            <a:off x="4823425" y="1105825"/>
            <a:ext cx="4230724" cy="317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134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the Transmission</a:t>
            </a:r>
            <a:endParaRPr/>
          </a:p>
        </p:txBody>
      </p:sp>
      <p:sp>
        <p:nvSpPr>
          <p:cNvPr id="102" name="Google Shape;102;p19"/>
          <p:cNvSpPr txBox="1"/>
          <p:nvPr>
            <p:ph idx="1" type="body"/>
          </p:nvPr>
        </p:nvSpPr>
        <p:spPr>
          <a:xfrm>
            <a:off x="311700" y="747200"/>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Taking min operation in the local patch on the haze imaging equation</a:t>
            </a:r>
            <a:endParaRPr/>
          </a:p>
        </p:txBody>
      </p:sp>
      <p:pic>
        <p:nvPicPr>
          <p:cNvPr id="103" name="Google Shape;103;p19"/>
          <p:cNvPicPr preferRelativeResize="0"/>
          <p:nvPr/>
        </p:nvPicPr>
        <p:blipFill>
          <a:blip r:embed="rId3">
            <a:alphaModFix/>
          </a:blip>
          <a:stretch>
            <a:fillRect/>
          </a:stretch>
        </p:blipFill>
        <p:spPr>
          <a:xfrm>
            <a:off x="340263" y="1191688"/>
            <a:ext cx="5934075" cy="742950"/>
          </a:xfrm>
          <a:prstGeom prst="rect">
            <a:avLst/>
          </a:prstGeom>
          <a:noFill/>
          <a:ln>
            <a:noFill/>
          </a:ln>
        </p:spPr>
      </p:pic>
      <p:pic>
        <p:nvPicPr>
          <p:cNvPr id="104" name="Google Shape;104;p19"/>
          <p:cNvPicPr preferRelativeResize="0"/>
          <p:nvPr/>
        </p:nvPicPr>
        <p:blipFill>
          <a:blip r:embed="rId4">
            <a:alphaModFix/>
          </a:blip>
          <a:stretch>
            <a:fillRect/>
          </a:stretch>
        </p:blipFill>
        <p:spPr>
          <a:xfrm>
            <a:off x="311688" y="2974763"/>
            <a:ext cx="5991225" cy="828675"/>
          </a:xfrm>
          <a:prstGeom prst="rect">
            <a:avLst/>
          </a:prstGeom>
          <a:noFill/>
          <a:ln>
            <a:noFill/>
          </a:ln>
        </p:spPr>
      </p:pic>
      <p:pic>
        <p:nvPicPr>
          <p:cNvPr id="105" name="Google Shape;105;p19"/>
          <p:cNvPicPr preferRelativeResize="0"/>
          <p:nvPr/>
        </p:nvPicPr>
        <p:blipFill>
          <a:blip r:embed="rId5">
            <a:alphaModFix/>
          </a:blip>
          <a:stretch>
            <a:fillRect/>
          </a:stretch>
        </p:blipFill>
        <p:spPr>
          <a:xfrm>
            <a:off x="340275" y="4301288"/>
            <a:ext cx="4343400" cy="714375"/>
          </a:xfrm>
          <a:prstGeom prst="rect">
            <a:avLst/>
          </a:prstGeom>
          <a:noFill/>
          <a:ln>
            <a:noFill/>
          </a:ln>
        </p:spPr>
      </p:pic>
      <p:sp>
        <p:nvSpPr>
          <p:cNvPr id="106" name="Google Shape;106;p19"/>
          <p:cNvSpPr txBox="1"/>
          <p:nvPr>
            <p:ph idx="1" type="body"/>
          </p:nvPr>
        </p:nvSpPr>
        <p:spPr>
          <a:xfrm>
            <a:off x="340275" y="3741250"/>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According to dark channel prior, the dark channel of the haze-free J tends to 0</a:t>
            </a:r>
            <a:endParaRPr/>
          </a:p>
        </p:txBody>
      </p:sp>
      <p:sp>
        <p:nvSpPr>
          <p:cNvPr id="107" name="Google Shape;107;p19"/>
          <p:cNvSpPr txBox="1"/>
          <p:nvPr>
            <p:ph idx="1" type="body"/>
          </p:nvPr>
        </p:nvSpPr>
        <p:spPr>
          <a:xfrm>
            <a:off x="311700" y="1971150"/>
            <a:ext cx="8520600" cy="104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is the observed intensity. J is the scene radiance. A is the atmospheric light. t is the transmission map describing the portion of the light that is not scattered and reaches the camera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75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the Transmission</a:t>
            </a:r>
            <a:endParaRPr/>
          </a:p>
        </p:txBody>
      </p:sp>
      <p:sp>
        <p:nvSpPr>
          <p:cNvPr id="113" name="Google Shape;113;p20"/>
          <p:cNvSpPr txBox="1"/>
          <p:nvPr>
            <p:ph idx="1" type="body"/>
          </p:nvPr>
        </p:nvSpPr>
        <p:spPr>
          <a:xfrm>
            <a:off x="311700" y="2160325"/>
            <a:ext cx="8520600" cy="110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general, the atmosphere has particles and there seems to be little haze when we look at far off objects. Presence of haze helps to perceive some depth. Hence, we can keep a small amount of haze for distant </a:t>
            </a:r>
            <a:r>
              <a:rPr lang="en"/>
              <a:t>objects</a:t>
            </a:r>
            <a:endParaRPr/>
          </a:p>
        </p:txBody>
      </p:sp>
      <p:pic>
        <p:nvPicPr>
          <p:cNvPr id="114" name="Google Shape;114;p20"/>
          <p:cNvPicPr preferRelativeResize="0"/>
          <p:nvPr/>
        </p:nvPicPr>
        <p:blipFill>
          <a:blip r:embed="rId3">
            <a:alphaModFix/>
          </a:blip>
          <a:stretch>
            <a:fillRect/>
          </a:stretch>
        </p:blipFill>
        <p:spPr>
          <a:xfrm>
            <a:off x="311700" y="1308713"/>
            <a:ext cx="3838575" cy="800100"/>
          </a:xfrm>
          <a:prstGeom prst="rect">
            <a:avLst/>
          </a:prstGeom>
          <a:noFill/>
          <a:ln>
            <a:noFill/>
          </a:ln>
        </p:spPr>
      </p:pic>
      <p:sp>
        <p:nvSpPr>
          <p:cNvPr id="115" name="Google Shape;115;p20"/>
          <p:cNvSpPr txBox="1"/>
          <p:nvPr>
            <p:ph idx="1" type="body"/>
          </p:nvPr>
        </p:nvSpPr>
        <p:spPr>
          <a:xfrm>
            <a:off x="277475" y="849200"/>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Substituting J to be 0, we get</a:t>
            </a:r>
            <a:endParaRPr/>
          </a:p>
        </p:txBody>
      </p:sp>
      <p:pic>
        <p:nvPicPr>
          <p:cNvPr id="116" name="Google Shape;116;p20"/>
          <p:cNvPicPr preferRelativeResize="0"/>
          <p:nvPr/>
        </p:nvPicPr>
        <p:blipFill>
          <a:blip r:embed="rId4">
            <a:alphaModFix/>
          </a:blip>
          <a:stretch>
            <a:fillRect/>
          </a:stretch>
        </p:blipFill>
        <p:spPr>
          <a:xfrm>
            <a:off x="311700" y="3304750"/>
            <a:ext cx="4057650" cy="771525"/>
          </a:xfrm>
          <a:prstGeom prst="rect">
            <a:avLst/>
          </a:prstGeom>
          <a:noFill/>
          <a:ln>
            <a:noFill/>
          </a:ln>
        </p:spPr>
      </p:pic>
      <p:sp>
        <p:nvSpPr>
          <p:cNvPr id="117" name="Google Shape;117;p20"/>
          <p:cNvSpPr txBox="1"/>
          <p:nvPr>
            <p:ph idx="1" type="body"/>
          </p:nvPr>
        </p:nvSpPr>
        <p:spPr>
          <a:xfrm>
            <a:off x="311700" y="4165350"/>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ω</a:t>
            </a:r>
            <a:r>
              <a:rPr lang="en"/>
              <a:t> (0&lt;ω&lt;1) is a parameter.</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idx="1" type="body"/>
          </p:nvPr>
        </p:nvSpPr>
        <p:spPr>
          <a:xfrm>
            <a:off x="417290" y="312300"/>
            <a:ext cx="17667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Dark Channel</a:t>
            </a:r>
            <a:endParaRPr/>
          </a:p>
        </p:txBody>
      </p:sp>
      <p:pic>
        <p:nvPicPr>
          <p:cNvPr id="123" name="Google Shape;123;p21"/>
          <p:cNvPicPr preferRelativeResize="0"/>
          <p:nvPr/>
        </p:nvPicPr>
        <p:blipFill rotWithShape="1">
          <a:blip r:embed="rId3">
            <a:alphaModFix/>
          </a:blip>
          <a:srcRect b="0" l="0" r="0" t="0"/>
          <a:stretch/>
        </p:blipFill>
        <p:spPr>
          <a:xfrm>
            <a:off x="4738850" y="1059438"/>
            <a:ext cx="4276767" cy="3207575"/>
          </a:xfrm>
          <a:prstGeom prst="rect">
            <a:avLst/>
          </a:prstGeom>
          <a:noFill/>
          <a:ln>
            <a:noFill/>
          </a:ln>
        </p:spPr>
      </p:pic>
      <p:pic>
        <p:nvPicPr>
          <p:cNvPr id="124" name="Google Shape;124;p21"/>
          <p:cNvPicPr preferRelativeResize="0"/>
          <p:nvPr/>
        </p:nvPicPr>
        <p:blipFill rotWithShape="1">
          <a:blip r:embed="rId4">
            <a:alphaModFix/>
          </a:blip>
          <a:srcRect b="0" l="0" r="0" t="0"/>
          <a:stretch/>
        </p:blipFill>
        <p:spPr>
          <a:xfrm>
            <a:off x="124400" y="853049"/>
            <a:ext cx="4583199" cy="3437402"/>
          </a:xfrm>
          <a:prstGeom prst="rect">
            <a:avLst/>
          </a:prstGeom>
          <a:noFill/>
          <a:ln>
            <a:noFill/>
          </a:ln>
        </p:spPr>
      </p:pic>
      <p:sp>
        <p:nvSpPr>
          <p:cNvPr id="125" name="Google Shape;125;p21"/>
          <p:cNvSpPr txBox="1"/>
          <p:nvPr>
            <p:ph idx="1" type="body"/>
          </p:nvPr>
        </p:nvSpPr>
        <p:spPr>
          <a:xfrm>
            <a:off x="5352467" y="312300"/>
            <a:ext cx="3231600" cy="36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Estimated Transmission Map</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